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2" r:id="rId2"/>
    <p:sldId id="309" r:id="rId3"/>
    <p:sldId id="276" r:id="rId4"/>
    <p:sldId id="292" r:id="rId5"/>
    <p:sldId id="310" r:id="rId6"/>
    <p:sldId id="283" r:id="rId7"/>
    <p:sldId id="285" r:id="rId8"/>
    <p:sldId id="284" r:id="rId9"/>
  </p:sldIdLst>
  <p:sldSz cx="12192000" cy="6858000"/>
  <p:notesSz cx="9926638" cy="143557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0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B2B2B2"/>
    <a:srgbClr val="EAEAEA"/>
    <a:srgbClr val="FFFFFF"/>
    <a:srgbClr val="F8F8F8"/>
    <a:srgbClr val="4D4D4D"/>
    <a:srgbClr val="77777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6395" autoAdjust="0"/>
  </p:normalViewPr>
  <p:slideViewPr>
    <p:cSldViewPr showGuides="1">
      <p:cViewPr varScale="1">
        <p:scale>
          <a:sx n="111" d="100"/>
          <a:sy n="111" d="100"/>
        </p:scale>
        <p:origin x="552" y="168"/>
      </p:cViewPr>
      <p:guideLst>
        <p:guide pos="570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3966" y="114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718478"/>
          </a:xfrm>
          <a:prstGeom prst="rect">
            <a:avLst/>
          </a:prstGeom>
        </p:spPr>
        <p:txBody>
          <a:bodyPr vert="horz" lIns="132736" tIns="66369" rIns="132736" bIns="66369" rtlCol="0"/>
          <a:lstStyle>
            <a:lvl1pPr algn="l">
              <a:defRPr sz="17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718478"/>
          </a:xfrm>
          <a:prstGeom prst="rect">
            <a:avLst/>
          </a:prstGeom>
        </p:spPr>
        <p:txBody>
          <a:bodyPr vert="horz" lIns="132736" tIns="66369" rIns="132736" bIns="66369" rtlCol="0"/>
          <a:lstStyle>
            <a:lvl1pPr algn="r">
              <a:defRPr sz="1700"/>
            </a:lvl1pPr>
          </a:lstStyle>
          <a:p>
            <a:fld id="{514FFD18-57BC-47A6-AF04-F888CE9232A3}" type="datetimeFigureOut">
              <a:rPr lang="es-ES" smtClean="0"/>
              <a:pPr/>
              <a:t>17/11/2023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3634992"/>
            <a:ext cx="4302625" cy="718478"/>
          </a:xfrm>
          <a:prstGeom prst="rect">
            <a:avLst/>
          </a:prstGeom>
        </p:spPr>
        <p:txBody>
          <a:bodyPr vert="horz" lIns="132736" tIns="66369" rIns="132736" bIns="66369" rtlCol="0" anchor="b"/>
          <a:lstStyle>
            <a:lvl1pPr algn="l">
              <a:defRPr sz="17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697" y="13634992"/>
            <a:ext cx="4302625" cy="718478"/>
          </a:xfrm>
          <a:prstGeom prst="rect">
            <a:avLst/>
          </a:prstGeom>
        </p:spPr>
        <p:txBody>
          <a:bodyPr vert="horz" lIns="132736" tIns="66369" rIns="132736" bIns="66369" rtlCol="0" anchor="b"/>
          <a:lstStyle>
            <a:lvl1pPr algn="r">
              <a:defRPr sz="1700"/>
            </a:lvl1pPr>
          </a:lstStyle>
          <a:p>
            <a:fld id="{C118D3D4-59A1-41CD-A481-983C8F4223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79151-DA82-4C6C-BC17-2A3E5741C8F0}" type="datetimeFigureOut">
              <a:rPr lang="es-ES" smtClean="0"/>
              <a:t>17/11/2023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D7579-A9A1-4DB2-84C3-53309EF229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654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D7579-A9A1-4DB2-84C3-53309EF2295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725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tint val="66000"/>
                <a:satMod val="160000"/>
                <a:alpha val="1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CB4F-6304-4F50-9FE1-ECF858B29E3A}" type="datetimeFigureOut">
              <a:rPr lang="es-ES" smtClean="0"/>
              <a:pPr/>
              <a:t>17/11/2023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097B-C994-47F8-B0AA-CAC58EBBB7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.xml"/><Relationship Id="rId5" Type="http://schemas.openxmlformats.org/officeDocument/2006/relationships/slide" Target="slide6.xml"/><Relationship Id="rId10" Type="http://schemas.openxmlformats.org/officeDocument/2006/relationships/image" Target="../media/image1.png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.xml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.xml"/><Relationship Id="rId7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2855639" y="4757235"/>
            <a:ext cx="6372000" cy="0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ffectLst/>
        </p:spPr>
      </p:cxn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6260045" y="6093296"/>
            <a:ext cx="45000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>
              <a:lnSpc>
                <a:spcPct val="125000"/>
              </a:lnSpc>
              <a:buClr>
                <a:srgbClr val="CC3300"/>
              </a:buClr>
              <a:tabLst>
                <a:tab pos="3044825" algn="r"/>
                <a:tab pos="3946525" algn="r"/>
              </a:tabLst>
              <a:defRPr/>
            </a:pPr>
            <a:endParaRPr lang="es-ES_tradnl" sz="1000" b="1" dirty="0">
              <a:solidFill>
                <a:srgbClr val="FF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 flipV="1">
            <a:off x="2770416" y="723784"/>
            <a:ext cx="3208233" cy="1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1847529" y="863064"/>
            <a:ext cx="856" cy="1568380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 flipV="1">
            <a:off x="2855640" y="5984307"/>
            <a:ext cx="6372000" cy="1954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3" name="Line 34"/>
          <p:cNvSpPr>
            <a:spLocks noChangeShapeType="1"/>
          </p:cNvSpPr>
          <p:nvPr/>
        </p:nvSpPr>
        <p:spPr bwMode="auto">
          <a:xfrm>
            <a:off x="2855640" y="3543754"/>
            <a:ext cx="6372000" cy="1451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4" name="Text Box 2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143672" y="5589284"/>
            <a:ext cx="2232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DEPARTAMENTO RR.HH., 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TECNOLOGÍA Y 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SERVICIOS GENERALES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lang="es-ES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Juan J. Águila-Collantes Sánchez</a:t>
            </a:r>
            <a:endParaRPr kumimoji="1" lang="es-E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2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149046" y="4361235"/>
            <a:ext cx="2232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ASESORÍA JURÍDICA</a:t>
            </a:r>
          </a:p>
          <a:p>
            <a:pPr algn="ctr" eaLnBrk="0" hangingPunct="0">
              <a:buClr>
                <a:srgbClr val="CC3300"/>
              </a:buClr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Carlos </a:t>
            </a:r>
            <a:r>
              <a:rPr kumimoji="1" lang="es-ES_tradnl" sz="1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Sánchez </a:t>
            </a: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Serra</a:t>
            </a:r>
            <a:endParaRPr kumimoji="1" lang="es-ES_tradnl" sz="1000" i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 Box 2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384032" y="3148435"/>
            <a:ext cx="2520000" cy="792088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180000" rIns="0" bIns="0" anchor="ctr"/>
          <a:lstStyle/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  PROYECTOS 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GESTIÓN INMOBILIARIA</a:t>
            </a:r>
          </a:p>
          <a:p>
            <a:pPr algn="ctr" eaLnBrk="0" hangingPunct="0">
              <a:buClr>
                <a:srgbClr val="CC3300"/>
              </a:buClr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Lorena del Río Gimeno</a:t>
            </a:r>
          </a:p>
          <a:p>
            <a:pPr algn="ctr" eaLnBrk="0" hangingPunct="0">
              <a:buClr>
                <a:srgbClr val="CC3300"/>
              </a:buClr>
            </a:pPr>
            <a:endParaRPr kumimoji="1" lang="es-ES_tradnl" sz="1000" i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384032" y="4361235"/>
            <a:ext cx="2520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36000" rIns="0" bIns="36000" anchor="ctr"/>
          <a:lstStyle/>
          <a:p>
            <a:pPr marL="1588" indent="-1588" algn="ctr" eaLnBrk="0" hangingPunct="0"/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DEPARTAMENTO </a:t>
            </a:r>
            <a:r>
              <a:rPr lang="es-ES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CADA Y </a:t>
            </a:r>
          </a:p>
          <a:p>
            <a:pPr marL="1588" indent="-1588" algn="ctr" eaLnBrk="0" hangingPunct="0">
              <a:spcAft>
                <a:spcPts val="60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COMERCIALIZACIÓN DE INMUEBLES</a:t>
            </a:r>
          </a:p>
          <a:p>
            <a:pPr marL="1588" indent="-1588" algn="ctr" eaLnBrk="0" hangingPunct="0"/>
            <a:r>
              <a:rPr lang="es-ES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Aníbal Villalba Fernández</a:t>
            </a:r>
            <a:endParaRPr lang="es-ES" sz="1000" i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 Box 3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799856" y="163310"/>
            <a:ext cx="2160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180000" rIns="0" bIns="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1" lang="es-E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      </a:t>
            </a:r>
          </a:p>
          <a:p>
            <a:pPr algn="ctr" eaLnBrk="0" hangingPunct="0">
              <a:lnSpc>
                <a:spcPct val="125000"/>
              </a:lnSpc>
              <a:spcAft>
                <a:spcPts val="600"/>
              </a:spcAft>
              <a:buClr>
                <a:srgbClr val="CC3300"/>
              </a:buClr>
            </a:pPr>
            <a:r>
              <a:rPr kumimoji="1" lang="es-ES" sz="1000" smtClean="0">
                <a:latin typeface="Verdana" panose="020B0604030504040204" pitchFamily="34" charset="0"/>
                <a:ea typeface="Verdana" panose="020B0604030504040204" pitchFamily="34" charset="0"/>
              </a:rPr>
              <a:t>PRESIDENCIA</a:t>
            </a:r>
            <a:endParaRPr kumimoji="1" lang="es-E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Inés </a:t>
            </a:r>
            <a:r>
              <a:rPr kumimoji="1" lang="es-ES" sz="1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Mª. Bardón </a:t>
            </a:r>
            <a:r>
              <a:rPr kumimoji="1" lang="es-ES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Rafael</a:t>
            </a:r>
            <a:endParaRPr kumimoji="1" lang="es-E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endParaRPr kumimoji="1" lang="es-E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endParaRPr kumimoji="1" lang="es-E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endParaRPr kumimoji="1" lang="es-ES_tradnl" sz="1000" i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67408" y="1916832"/>
            <a:ext cx="2160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endParaRPr kumimoji="1" lang="es-ES_tradn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AUDITORÍA INTERNA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endParaRPr kumimoji="1" lang="es-ES_tradn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 Box 2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49048" y="3148435"/>
            <a:ext cx="2232000" cy="792000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DEPARTAMENTO FINANCIERO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 CONTRATACIÓN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José M. González Tallón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767410" y="497250"/>
            <a:ext cx="2160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180000" rIns="0" bIns="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CONSEJO DE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ADMINISTRACIÓN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endParaRPr kumimoji="1" lang="es-ES_tradnl" sz="8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 Box 25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384032" y="5589240"/>
            <a:ext cx="2520000" cy="792088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" tIns="36000" rIns="36000" bIns="36000" anchor="ctr"/>
          <a:lstStyle/>
          <a:p>
            <a:pPr algn="ctr" eaLnBrk="0" hangingPunct="0">
              <a:buClr>
                <a:srgbClr val="CC3300"/>
              </a:buClr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DEPARTAMENTO DE GESTIÓN</a:t>
            </a:r>
          </a:p>
          <a:p>
            <a:pPr algn="ctr" eaLnBrk="0" hangingPunct="0">
              <a:buClr>
                <a:srgbClr val="CC3300"/>
              </a:buClr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CATASTRAL Y RELACIONES CON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CORPORACIONES LOCALES</a:t>
            </a:r>
            <a:r>
              <a:rPr kumimoji="1" lang="es-ES_tradnl" sz="1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José </a:t>
            </a:r>
            <a:r>
              <a:rPr kumimoji="1" lang="es-ES_tradnl" sz="1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Manuel Perala Casares</a:t>
            </a:r>
          </a:p>
        </p:txBody>
      </p:sp>
      <p:sp>
        <p:nvSpPr>
          <p:cNvPr id="24" name="Freeform 59"/>
          <p:cNvSpPr>
            <a:spLocks/>
          </p:cNvSpPr>
          <p:nvPr/>
        </p:nvSpPr>
        <p:spPr bwMode="auto">
          <a:xfrm rot="16200000">
            <a:off x="8801690" y="6019511"/>
            <a:ext cx="1008112" cy="147569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767409" y="1196752"/>
            <a:ext cx="2160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COMISIÓN DE AUDITORÍA</a:t>
            </a:r>
            <a:endParaRPr kumimoji="1" lang="es-ES_tradnl" sz="10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ítulo 45"/>
          <p:cNvSpPr txBox="1">
            <a:spLocks/>
          </p:cNvSpPr>
          <p:nvPr/>
        </p:nvSpPr>
        <p:spPr>
          <a:xfrm>
            <a:off x="1271464" y="3140968"/>
            <a:ext cx="1584176" cy="5760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s-ES"/>
            </a:defPPr>
            <a:lvl1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800"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ES" dirty="0"/>
              <a:t>Contratación</a:t>
            </a:r>
          </a:p>
          <a:p>
            <a:endParaRPr lang="es-ES" dirty="0"/>
          </a:p>
          <a:p>
            <a:r>
              <a:rPr lang="es-ES" dirty="0"/>
              <a:t>Contabilidad y Facturación</a:t>
            </a:r>
          </a:p>
          <a:p>
            <a:endParaRPr lang="es-ES" dirty="0"/>
          </a:p>
          <a:p>
            <a:r>
              <a:rPr lang="es-ES" dirty="0"/>
              <a:t>Presupuestos y </a:t>
            </a:r>
            <a:r>
              <a:rPr lang="es-ES" dirty="0" smtClean="0"/>
              <a:t>Pagos</a:t>
            </a:r>
            <a:endParaRPr lang="es-ES" dirty="0"/>
          </a:p>
        </p:txBody>
      </p:sp>
      <p:sp>
        <p:nvSpPr>
          <p:cNvPr id="28" name="Título 45"/>
          <p:cNvSpPr txBox="1">
            <a:spLocks/>
          </p:cNvSpPr>
          <p:nvPr/>
        </p:nvSpPr>
        <p:spPr>
          <a:xfrm>
            <a:off x="1991544" y="4365104"/>
            <a:ext cx="864096" cy="36004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s-ES"/>
            </a:defPPr>
            <a:lvl1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800"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ES" dirty="0"/>
              <a:t>Contencioso</a:t>
            </a:r>
          </a:p>
          <a:p>
            <a:endParaRPr lang="es-ES" dirty="0"/>
          </a:p>
          <a:p>
            <a:r>
              <a:rPr lang="es-ES" dirty="0" smtClean="0"/>
              <a:t>Consultivo</a:t>
            </a:r>
            <a:endParaRPr lang="es-ES" dirty="0"/>
          </a:p>
        </p:txBody>
      </p:sp>
      <p:sp>
        <p:nvSpPr>
          <p:cNvPr id="29" name="Título 45"/>
          <p:cNvSpPr txBox="1">
            <a:spLocks/>
          </p:cNvSpPr>
          <p:nvPr/>
        </p:nvSpPr>
        <p:spPr>
          <a:xfrm>
            <a:off x="9336360" y="5661248"/>
            <a:ext cx="2944123" cy="936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s-ES"/>
            </a:defPPr>
            <a:lvl1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800"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ES" dirty="0"/>
              <a:t>Control  de Calidad</a:t>
            </a:r>
          </a:p>
          <a:p>
            <a:endParaRPr lang="es-ES" dirty="0"/>
          </a:p>
          <a:p>
            <a:r>
              <a:rPr lang="es-ES" dirty="0"/>
              <a:t>Gestión de Catastro</a:t>
            </a:r>
          </a:p>
          <a:p>
            <a:endParaRPr lang="es-ES" dirty="0"/>
          </a:p>
          <a:p>
            <a:r>
              <a:rPr lang="es-ES" dirty="0"/>
              <a:t>Expedientes Catastrales de orden Físico</a:t>
            </a:r>
          </a:p>
          <a:p>
            <a:endParaRPr lang="es-ES" dirty="0"/>
          </a:p>
          <a:p>
            <a:r>
              <a:rPr lang="es-ES" dirty="0"/>
              <a:t>Relaciones con las Corporaciones Locales</a:t>
            </a:r>
          </a:p>
          <a:p>
            <a:endParaRPr lang="es-ES" dirty="0"/>
          </a:p>
          <a:p>
            <a:r>
              <a:rPr lang="es-ES" dirty="0"/>
              <a:t>Trabajos para Entidades Locales</a:t>
            </a:r>
          </a:p>
          <a:p>
            <a:endParaRPr lang="es-ES" dirty="0"/>
          </a:p>
          <a:p>
            <a:r>
              <a:rPr lang="es-ES" dirty="0"/>
              <a:t>Explotación Cartografía y procesos masivos</a:t>
            </a:r>
          </a:p>
        </p:txBody>
      </p:sp>
      <p:sp>
        <p:nvSpPr>
          <p:cNvPr id="30" name="Título 45"/>
          <p:cNvSpPr txBox="1">
            <a:spLocks/>
          </p:cNvSpPr>
          <p:nvPr/>
        </p:nvSpPr>
        <p:spPr>
          <a:xfrm>
            <a:off x="9336360" y="2924944"/>
            <a:ext cx="2682656" cy="10801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Proyectos y Obras</a:t>
            </a:r>
          </a:p>
          <a:p>
            <a:pPr>
              <a:lnSpc>
                <a:spcPct val="70000"/>
              </a:lnSpc>
            </a:pP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Gestión de Construcción</a:t>
            </a: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Valoraciones</a:t>
            </a: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Consultoría Inmobiliaria e Inventario</a:t>
            </a: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Administración de Inmuebles</a:t>
            </a:r>
          </a:p>
          <a:p>
            <a:pPr>
              <a:lnSpc>
                <a:spcPct val="70000"/>
              </a:lnSpc>
            </a:pPr>
            <a:endParaRPr lang="es-ES" sz="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s-ES" sz="800" dirty="0" smtClean="0">
                <a:latin typeface="Verdana" panose="020B0604030504040204" pitchFamily="34" charset="0"/>
                <a:ea typeface="Verdana" panose="020B0604030504040204" pitchFamily="34" charset="0"/>
              </a:rPr>
              <a:t>Proyectos Estratégicos</a:t>
            </a:r>
            <a:endParaRPr lang="es-ES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Freeform 59"/>
          <p:cNvSpPr>
            <a:spLocks/>
          </p:cNvSpPr>
          <p:nvPr/>
        </p:nvSpPr>
        <p:spPr bwMode="auto">
          <a:xfrm rot="16200000">
            <a:off x="8805248" y="3355212"/>
            <a:ext cx="1008110" cy="147573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" name="Título 45"/>
          <p:cNvSpPr txBox="1">
            <a:spLocks/>
          </p:cNvSpPr>
          <p:nvPr/>
        </p:nvSpPr>
        <p:spPr>
          <a:xfrm>
            <a:off x="1199456" y="5591085"/>
            <a:ext cx="1656185" cy="9319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Recursos Humanos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Tecnología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800" dirty="0">
                <a:latin typeface="Verdana" panose="020B0604030504040204" pitchFamily="34" charset="0"/>
                <a:ea typeface="Verdana" panose="020B0604030504040204" pitchFamily="34" charset="0"/>
              </a:rPr>
              <a:t>Seguridad Institucional y Servicios Generales</a:t>
            </a:r>
          </a:p>
        </p:txBody>
      </p:sp>
      <p:sp>
        <p:nvSpPr>
          <p:cNvPr id="33" name="Freeform 59"/>
          <p:cNvSpPr>
            <a:spLocks/>
          </p:cNvSpPr>
          <p:nvPr/>
        </p:nvSpPr>
        <p:spPr bwMode="auto">
          <a:xfrm rot="5400000">
            <a:off x="2531604" y="4545126"/>
            <a:ext cx="504056" cy="144016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Freeform 59"/>
          <p:cNvSpPr>
            <a:spLocks/>
          </p:cNvSpPr>
          <p:nvPr/>
        </p:nvSpPr>
        <p:spPr bwMode="auto">
          <a:xfrm rot="5400000">
            <a:off x="2530496" y="3319883"/>
            <a:ext cx="504058" cy="146230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" name="Freeform 59"/>
          <p:cNvSpPr>
            <a:spLocks/>
          </p:cNvSpPr>
          <p:nvPr/>
        </p:nvSpPr>
        <p:spPr bwMode="auto">
          <a:xfrm rot="5400000">
            <a:off x="2308153" y="5975513"/>
            <a:ext cx="933757" cy="161216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" name="Freeform 59"/>
          <p:cNvSpPr>
            <a:spLocks/>
          </p:cNvSpPr>
          <p:nvPr/>
        </p:nvSpPr>
        <p:spPr bwMode="auto">
          <a:xfrm rot="16200000">
            <a:off x="8983666" y="4616951"/>
            <a:ext cx="648074" cy="144375"/>
          </a:xfrm>
          <a:custGeom>
            <a:avLst/>
            <a:gdLst>
              <a:gd name="T0" fmla="*/ 0 w 3072"/>
              <a:gd name="T1" fmla="*/ 228600 h 96"/>
              <a:gd name="T2" fmla="*/ 0 w 3072"/>
              <a:gd name="T3" fmla="*/ 0 h 96"/>
              <a:gd name="T4" fmla="*/ 1371600 w 3072"/>
              <a:gd name="T5" fmla="*/ 0 h 96"/>
              <a:gd name="T6" fmla="*/ 1371600 w 3072"/>
              <a:gd name="T7" fmla="*/ 2286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" name="Título 45"/>
          <p:cNvSpPr txBox="1">
            <a:spLocks/>
          </p:cNvSpPr>
          <p:nvPr/>
        </p:nvSpPr>
        <p:spPr>
          <a:xfrm>
            <a:off x="9336360" y="4365103"/>
            <a:ext cx="2542310" cy="7200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es-ES"/>
            </a:defPPr>
            <a:lvl1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800"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s-ES" dirty="0"/>
              <a:t>Explotación</a:t>
            </a:r>
          </a:p>
          <a:p>
            <a:endParaRPr lang="es-ES" dirty="0"/>
          </a:p>
          <a:p>
            <a:r>
              <a:rPr lang="es-ES" dirty="0"/>
              <a:t>Tratamiento Documental</a:t>
            </a:r>
          </a:p>
          <a:p>
            <a:endParaRPr lang="es-ES" dirty="0"/>
          </a:p>
          <a:p>
            <a:r>
              <a:rPr lang="es-ES" dirty="0"/>
              <a:t>Digitalización y Preservación  Digital </a:t>
            </a:r>
          </a:p>
          <a:p>
            <a:endParaRPr lang="es-ES" dirty="0"/>
          </a:p>
          <a:p>
            <a:r>
              <a:rPr lang="es-ES" dirty="0"/>
              <a:t>Comercialización Inmuebles</a:t>
            </a:r>
          </a:p>
        </p:txBody>
      </p:sp>
      <p:sp>
        <p:nvSpPr>
          <p:cNvPr id="38" name="Text Box 4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384032" y="1916832"/>
            <a:ext cx="2520000" cy="79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8000" tIns="18000" rIns="18000" bIns="0" anchor="t"/>
          <a:lstStyle/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endParaRPr kumimoji="1" lang="es-ES_tradnl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CONTROL INTERNO</a:t>
            </a:r>
          </a:p>
          <a:p>
            <a:pPr algn="ctr" eaLnBrk="0" hangingPunct="0">
              <a:spcAft>
                <a:spcPts val="60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GESTIÓN DE CALIDAD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Mª. Dolores López de Haro</a:t>
            </a:r>
            <a:endParaRPr kumimoji="1" lang="es-ES_tradn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sp>
        <p:nvSpPr>
          <p:cNvPr id="49" name="Título 48"/>
          <p:cNvSpPr>
            <a:spLocks noGrp="1"/>
          </p:cNvSpPr>
          <p:nvPr>
            <p:ph type="title" idx="4294967295"/>
          </p:nvPr>
        </p:nvSpPr>
        <p:spPr>
          <a:xfrm>
            <a:off x="11712624" y="-92067"/>
            <a:ext cx="672752" cy="184133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500" dirty="0">
                <a:solidFill>
                  <a:schemeClr val="bg1">
                    <a:lumMod val="85000"/>
                  </a:schemeClr>
                </a:solidFill>
              </a:rPr>
              <a:t>GENERAL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9408368" y="692696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FECHA DE ACTUALIZACIÓN: </a:t>
            </a:r>
            <a:r>
              <a:rPr lang="es-E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SEPT. </a:t>
            </a:r>
            <a:r>
              <a:rPr lang="es-E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</a:p>
        </p:txBody>
      </p:sp>
      <p:cxnSp>
        <p:nvCxnSpPr>
          <p:cNvPr id="4" name="Conector recto 3"/>
          <p:cNvCxnSpPr>
            <a:stCxn id="20" idx="3"/>
            <a:endCxn id="38" idx="1"/>
          </p:cNvCxnSpPr>
          <p:nvPr/>
        </p:nvCxnSpPr>
        <p:spPr>
          <a:xfrm>
            <a:off x="2927408" y="2312832"/>
            <a:ext cx="3456624" cy="0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ffectLst/>
        </p:spPr>
      </p:cxnSp>
      <p:cxnSp>
        <p:nvCxnSpPr>
          <p:cNvPr id="54" name="Conector recto 53"/>
          <p:cNvCxnSpPr/>
          <p:nvPr/>
        </p:nvCxnSpPr>
        <p:spPr>
          <a:xfrm>
            <a:off x="5879856" y="981288"/>
            <a:ext cx="0" cy="502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0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2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3" name="Text Box 2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5" name="Text Box 25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Text Box 26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180000" rIns="0" bIns="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Text Box 29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Text Box 30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49" name="Text Box 43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0" name="Text Box 27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266700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" sz="9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      </a:t>
              </a:r>
              <a:endParaRPr kumimoji="1" lang="es-ES_tradnl" sz="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" name="Text Box 25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3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4" name="Text Box 43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36" name="Line 75"/>
          <p:cNvSpPr>
            <a:spLocks noChangeShapeType="1"/>
          </p:cNvSpPr>
          <p:nvPr/>
        </p:nvSpPr>
        <p:spPr bwMode="auto">
          <a:xfrm flipV="1">
            <a:off x="1703512" y="3212976"/>
            <a:ext cx="0" cy="2448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cxnSp>
        <p:nvCxnSpPr>
          <p:cNvPr id="118" name="Conector recto 117"/>
          <p:cNvCxnSpPr/>
          <p:nvPr/>
        </p:nvCxnSpPr>
        <p:spPr>
          <a:xfrm>
            <a:off x="2711624" y="5661248"/>
            <a:ext cx="34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2101"/>
          <p:cNvSpPr txBox="1">
            <a:spLocks noChangeArrowheads="1"/>
          </p:cNvSpPr>
          <p:nvPr/>
        </p:nvSpPr>
        <p:spPr bwMode="auto">
          <a:xfrm>
            <a:off x="3935760" y="2492896"/>
            <a:ext cx="2880320" cy="72008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100" dirty="0">
                <a:latin typeface="Verdana" pitchFamily="34" charset="0"/>
              </a:rPr>
              <a:t>PRESIDENCIA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Inés María Bardón Rafael</a:t>
            </a:r>
            <a:endParaRPr kumimoji="1" lang="es-ES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1784633" y="-99392"/>
            <a:ext cx="407368" cy="99392"/>
          </a:xfrm>
          <a:prstGeom prst="rect">
            <a:avLst/>
          </a:prstGeom>
          <a:effectLst/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007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6" name="Imagen 6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sp>
        <p:nvSpPr>
          <p:cNvPr id="67" name="Text Box 2101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8" name="Flecha curvada hacia arriba 67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3" name="Text Box 2171"/>
          <p:cNvSpPr txBox="1">
            <a:spLocks noChangeArrowheads="1"/>
          </p:cNvSpPr>
          <p:nvPr/>
        </p:nvSpPr>
        <p:spPr bwMode="auto">
          <a:xfrm>
            <a:off x="587188" y="5301208"/>
            <a:ext cx="2160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dirty="0" smtClean="0">
                <a:latin typeface="Verdana" pitchFamily="34" charset="0"/>
              </a:rPr>
              <a:t>Auditoría Interna</a:t>
            </a:r>
            <a:endParaRPr kumimoji="1" lang="es-ES_tradnl" sz="1100" dirty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Rectangle 60"/>
          <p:cNvSpPr>
            <a:spLocks noChangeArrowheads="1"/>
          </p:cNvSpPr>
          <p:nvPr/>
        </p:nvSpPr>
        <p:spPr bwMode="auto">
          <a:xfrm>
            <a:off x="587188" y="5225009"/>
            <a:ext cx="2160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119" name="Text Box 51"/>
          <p:cNvSpPr txBox="1">
            <a:spLocks noChangeArrowheads="1"/>
          </p:cNvSpPr>
          <p:nvPr/>
        </p:nvSpPr>
        <p:spPr bwMode="auto">
          <a:xfrm>
            <a:off x="623392" y="4005064"/>
            <a:ext cx="2160116" cy="43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COMISIÓN DE AUDITORÍA</a:t>
            </a:r>
            <a:endParaRPr kumimoji="1" lang="es-ES" sz="11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" name="Text Box 51"/>
          <p:cNvSpPr txBox="1">
            <a:spLocks noChangeArrowheads="1"/>
          </p:cNvSpPr>
          <p:nvPr/>
        </p:nvSpPr>
        <p:spPr bwMode="auto">
          <a:xfrm>
            <a:off x="623392" y="2780928"/>
            <a:ext cx="2160116" cy="43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b="1" dirty="0">
                <a:solidFill>
                  <a:schemeClr val="bg1"/>
                </a:solidFill>
                <a:latin typeface="Verdana" pitchFamily="34" charset="0"/>
              </a:rPr>
              <a:t>CONSEJO DE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b="1" dirty="0">
                <a:solidFill>
                  <a:schemeClr val="bg1"/>
                </a:solidFill>
                <a:latin typeface="Verdana" pitchFamily="34" charset="0"/>
              </a:rPr>
              <a:t>ADMINISTRACIÓN</a:t>
            </a:r>
          </a:p>
        </p:txBody>
      </p:sp>
      <p:sp>
        <p:nvSpPr>
          <p:cNvPr id="124" name="Text Box 2175"/>
          <p:cNvSpPr txBox="1">
            <a:spLocks noChangeArrowheads="1"/>
          </p:cNvSpPr>
          <p:nvPr/>
        </p:nvSpPr>
        <p:spPr bwMode="auto">
          <a:xfrm>
            <a:off x="6096000" y="5301208"/>
            <a:ext cx="2448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CONTROL INTERNO Y GESTIÓN DE CALIDAD </a:t>
            </a:r>
          </a:p>
          <a:p>
            <a:pPr algn="ctr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Mª Dolores López de Haro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Rectangle 2198"/>
          <p:cNvSpPr>
            <a:spLocks noChangeArrowheads="1"/>
          </p:cNvSpPr>
          <p:nvPr/>
        </p:nvSpPr>
        <p:spPr bwMode="auto">
          <a:xfrm>
            <a:off x="6096000" y="5225009"/>
            <a:ext cx="2448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134" name="Line 75"/>
          <p:cNvSpPr>
            <a:spLocks noChangeShapeType="1"/>
          </p:cNvSpPr>
          <p:nvPr/>
        </p:nvSpPr>
        <p:spPr bwMode="auto">
          <a:xfrm flipV="1">
            <a:off x="5375920" y="3212976"/>
            <a:ext cx="0" cy="2448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cxnSp>
        <p:nvCxnSpPr>
          <p:cNvPr id="135" name="Conector recto 134"/>
          <p:cNvCxnSpPr/>
          <p:nvPr/>
        </p:nvCxnSpPr>
        <p:spPr>
          <a:xfrm>
            <a:off x="2783632" y="3068960"/>
            <a:ext cx="11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09895"/>
      </p:ext>
    </p:extLst>
  </p:cSld>
  <p:clrMapOvr>
    <a:masterClrMapping/>
  </p:clrMapOvr>
  <p:transition advTm="20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2101"/>
          <p:cNvSpPr txBox="1">
            <a:spLocks noChangeArrowheads="1"/>
          </p:cNvSpPr>
          <p:nvPr/>
        </p:nvSpPr>
        <p:spPr bwMode="auto">
          <a:xfrm>
            <a:off x="4079776" y="3140968"/>
            <a:ext cx="2664000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FINANCIERO Y DE CONTRATACIÓN</a:t>
            </a:r>
          </a:p>
          <a:p>
            <a:pPr algn="ctr" eaLnBrk="0" hangingPunct="0">
              <a:lnSpc>
                <a:spcPct val="125000"/>
              </a:lnSpc>
            </a:pP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José Miguel González Tallón</a:t>
            </a:r>
            <a:endParaRPr kumimoji="1" lang="es-ES_tradnl" sz="1100" i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79" name="Text Box 2171"/>
          <p:cNvSpPr txBox="1">
            <a:spLocks noChangeArrowheads="1"/>
          </p:cNvSpPr>
          <p:nvPr/>
        </p:nvSpPr>
        <p:spPr bwMode="auto">
          <a:xfrm>
            <a:off x="731552" y="4754381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n-GB" sz="1100" dirty="0">
                <a:latin typeface="Verdana" pitchFamily="34" charset="0"/>
              </a:rPr>
              <a:t>ÁREA DE CONTABILIDAD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n-GB" sz="1100" dirty="0">
                <a:latin typeface="Verdana" pitchFamily="34" charset="0"/>
              </a:rPr>
              <a:t>Y </a:t>
            </a:r>
            <a:r>
              <a:rPr kumimoji="1" lang="en-GB" sz="1100" dirty="0" smtClean="0">
                <a:latin typeface="Verdana" pitchFamily="34" charset="0"/>
              </a:rPr>
              <a:t>FACTURACIÓN</a:t>
            </a:r>
            <a:endParaRPr kumimoji="1" lang="en-GB" sz="1100" dirty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Jesús Fargas de Maturana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82" name="Text Box 2175"/>
          <p:cNvSpPr txBox="1">
            <a:spLocks noChangeArrowheads="1"/>
          </p:cNvSpPr>
          <p:nvPr/>
        </p:nvSpPr>
        <p:spPr bwMode="auto">
          <a:xfrm>
            <a:off x="4007960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ÁREA DE PRESUPUESTOS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 Y PAGOS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Olga Sánchez García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86" name="Line 2191"/>
          <p:cNvSpPr>
            <a:spLocks noChangeShapeType="1"/>
          </p:cNvSpPr>
          <p:nvPr/>
        </p:nvSpPr>
        <p:spPr bwMode="auto">
          <a:xfrm>
            <a:off x="5375920" y="3712096"/>
            <a:ext cx="0" cy="72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" name="Line 2191"/>
          <p:cNvSpPr>
            <a:spLocks noChangeShapeType="1"/>
          </p:cNvSpPr>
          <p:nvPr/>
        </p:nvSpPr>
        <p:spPr bwMode="auto">
          <a:xfrm>
            <a:off x="5375920" y="4432176"/>
            <a:ext cx="0" cy="21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32" name="Text Box 2175"/>
          <p:cNvSpPr txBox="1">
            <a:spLocks noChangeArrowheads="1"/>
          </p:cNvSpPr>
          <p:nvPr/>
        </p:nvSpPr>
        <p:spPr bwMode="auto">
          <a:xfrm>
            <a:off x="7320136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CONTRATACIÓN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David Galán Blanco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Freeform 2088"/>
          <p:cNvSpPr>
            <a:spLocks/>
          </p:cNvSpPr>
          <p:nvPr/>
        </p:nvSpPr>
        <p:spPr bwMode="auto">
          <a:xfrm>
            <a:off x="2063552" y="4432176"/>
            <a:ext cx="6624736" cy="216000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89" name="Rectangle 2198"/>
          <p:cNvSpPr>
            <a:spLocks noChangeArrowheads="1"/>
          </p:cNvSpPr>
          <p:nvPr/>
        </p:nvSpPr>
        <p:spPr bwMode="auto">
          <a:xfrm>
            <a:off x="4007960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134" name="Rectangle 2198"/>
          <p:cNvSpPr>
            <a:spLocks noChangeArrowheads="1"/>
          </p:cNvSpPr>
          <p:nvPr/>
        </p:nvSpPr>
        <p:spPr bwMode="auto">
          <a:xfrm>
            <a:off x="7320136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767408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1664453" y="-144016"/>
            <a:ext cx="527547" cy="144016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004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5" name="Imagen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sp>
        <p:nvSpPr>
          <p:cNvPr id="87" name="Text Box 210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8" name="Flecha curvada hacia arriba 87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2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4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180000" rIns="0" bIns="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50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4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advTm="87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2101"/>
          <p:cNvSpPr txBox="1">
            <a:spLocks noChangeArrowheads="1"/>
          </p:cNvSpPr>
          <p:nvPr/>
        </p:nvSpPr>
        <p:spPr bwMode="auto">
          <a:xfrm>
            <a:off x="4079776" y="3140968"/>
            <a:ext cx="2664000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ASESORÍA JURÍDICA</a:t>
            </a:r>
          </a:p>
          <a:p>
            <a:pPr algn="ctr" eaLnBrk="0" hangingPunct="0">
              <a:lnSpc>
                <a:spcPct val="125000"/>
              </a:lnSpc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Carlos Sánchez Serra</a:t>
            </a:r>
          </a:p>
        </p:txBody>
      </p:sp>
      <p:sp>
        <p:nvSpPr>
          <p:cNvPr id="6179" name="Text Box 2171"/>
          <p:cNvSpPr txBox="1">
            <a:spLocks noChangeArrowheads="1"/>
          </p:cNvSpPr>
          <p:nvPr/>
        </p:nvSpPr>
        <p:spPr bwMode="auto">
          <a:xfrm>
            <a:off x="1415776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dirty="0">
                <a:latin typeface="Verdana" pitchFamily="34" charset="0"/>
              </a:rPr>
              <a:t>CONTENCIOSA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José Mª Pérez Martínez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82" name="Text Box 2175"/>
          <p:cNvSpPr txBox="1">
            <a:spLocks noChangeArrowheads="1"/>
          </p:cNvSpPr>
          <p:nvPr/>
        </p:nvSpPr>
        <p:spPr bwMode="auto">
          <a:xfrm>
            <a:off x="6744368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CONSULTIVA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Irene Ramos Ocaña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86" name="Line 2191"/>
          <p:cNvSpPr>
            <a:spLocks noChangeShapeType="1"/>
          </p:cNvSpPr>
          <p:nvPr/>
        </p:nvSpPr>
        <p:spPr bwMode="auto">
          <a:xfrm>
            <a:off x="5375920" y="3712096"/>
            <a:ext cx="0" cy="72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9" name="Freeform 2088"/>
          <p:cNvSpPr>
            <a:spLocks/>
          </p:cNvSpPr>
          <p:nvPr/>
        </p:nvSpPr>
        <p:spPr bwMode="auto">
          <a:xfrm>
            <a:off x="2711624" y="4432176"/>
            <a:ext cx="5328592" cy="216024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89" name="Rectangle 2198"/>
          <p:cNvSpPr>
            <a:spLocks noChangeArrowheads="1"/>
          </p:cNvSpPr>
          <p:nvPr/>
        </p:nvSpPr>
        <p:spPr bwMode="auto">
          <a:xfrm>
            <a:off x="6744368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1415776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1805431" y="-161672"/>
            <a:ext cx="386569" cy="165370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002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Text Box 210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" name="Flecha curvada hacia arriba 29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5" name="Imagen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grpSp>
        <p:nvGrpSpPr>
          <p:cNvPr id="33" name="Grupo 32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34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2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4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endParaRPr lang="es-ES_tradnl" dirty="0"/>
            </a:p>
          </p:txBody>
        </p:sp>
        <p:sp>
          <p:nvSpPr>
            <p:cNvPr id="45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180000" rIns="0" bIns="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66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7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advTm="8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1903968" y="-188640"/>
            <a:ext cx="288032" cy="188640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008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 Box 210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5" name="Flecha curvada hacia arriba 54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75" name="Imagen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grpSp>
        <p:nvGrpSpPr>
          <p:cNvPr id="42" name="Grupo 41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4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2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endParaRPr lang="es-ES" dirty="0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8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9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180000" rIns="0" bIns="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0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1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82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3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84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6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7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1" name="Text Box 2101"/>
          <p:cNvSpPr txBox="1">
            <a:spLocks noChangeArrowheads="1"/>
          </p:cNvSpPr>
          <p:nvPr/>
        </p:nvSpPr>
        <p:spPr bwMode="auto">
          <a:xfrm>
            <a:off x="3935760" y="3140968"/>
            <a:ext cx="2952328" cy="715144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RECURSOS HUMANOS, TECNOLOGÍA </a:t>
            </a:r>
          </a:p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Y SERVICIOS GENERALES</a:t>
            </a:r>
          </a:p>
          <a:p>
            <a:pPr algn="ctr" eaLnBrk="0" hangingPunct="0">
              <a:lnSpc>
                <a:spcPct val="125000"/>
              </a:lnSpc>
            </a:pP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Juan José Águila-</a:t>
            </a:r>
            <a:r>
              <a:rPr kumimoji="1" lang="es-ES" sz="11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Collantes</a:t>
            </a: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Sánchez</a:t>
            </a:r>
          </a:p>
        </p:txBody>
      </p:sp>
      <p:sp>
        <p:nvSpPr>
          <p:cNvPr id="56" name="Text Box 2171"/>
          <p:cNvSpPr txBox="1">
            <a:spLocks noChangeArrowheads="1"/>
          </p:cNvSpPr>
          <p:nvPr/>
        </p:nvSpPr>
        <p:spPr bwMode="auto">
          <a:xfrm>
            <a:off x="731552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n-GB" sz="1100" dirty="0">
                <a:latin typeface="Verdana" pitchFamily="34" charset="0"/>
              </a:rPr>
              <a:t>ÁREA DE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RECURSOS </a:t>
            </a:r>
            <a:r>
              <a:rPr kumimoji="1" lang="es-ES" sz="1100" dirty="0" smtClean="0">
                <a:latin typeface="Verdana" pitchFamily="34" charset="0"/>
              </a:rPr>
              <a:t>HUMANOS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ext Box 2175"/>
          <p:cNvSpPr txBox="1">
            <a:spLocks noChangeArrowheads="1"/>
          </p:cNvSpPr>
          <p:nvPr/>
        </p:nvSpPr>
        <p:spPr bwMode="auto">
          <a:xfrm>
            <a:off x="4079600" y="4720208"/>
            <a:ext cx="2664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ÁREA DE TECNOLOGÍA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Julio C. González Morato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Line 2191"/>
          <p:cNvSpPr>
            <a:spLocks noChangeShapeType="1"/>
          </p:cNvSpPr>
          <p:nvPr/>
        </p:nvSpPr>
        <p:spPr bwMode="auto">
          <a:xfrm>
            <a:off x="5411600" y="3856176"/>
            <a:ext cx="0" cy="79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9" name="Text Box 2175"/>
          <p:cNvSpPr txBox="1">
            <a:spLocks noChangeArrowheads="1"/>
          </p:cNvSpPr>
          <p:nvPr/>
        </p:nvSpPr>
        <p:spPr bwMode="auto">
          <a:xfrm>
            <a:off x="7419055" y="4720208"/>
            <a:ext cx="2808312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ÁREA DE SEGURIDAD INSTITUCIONAL Y </a:t>
            </a:r>
            <a:r>
              <a:rPr kumimoji="1" lang="es-ES_tradnl" sz="1100" dirty="0">
                <a:latin typeface="Verdana" pitchFamily="34" charset="0"/>
              </a:rPr>
              <a:t>SERVICIOS GENERALES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Jose </a:t>
            </a: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Manuel Huertas Pantoja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0" name="Conector recto 59"/>
          <p:cNvCxnSpPr/>
          <p:nvPr/>
        </p:nvCxnSpPr>
        <p:spPr>
          <a:xfrm>
            <a:off x="5411600" y="4036089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51"/>
          <p:cNvSpPr txBox="1">
            <a:spLocks noChangeArrowheads="1"/>
          </p:cNvSpPr>
          <p:nvPr/>
        </p:nvSpPr>
        <p:spPr bwMode="auto">
          <a:xfrm>
            <a:off x="8075896" y="3784104"/>
            <a:ext cx="2160116" cy="54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ADJUNTA A DIRECCIÓN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</a:rPr>
              <a:t>Rosario Romero Muñoz</a:t>
            </a:r>
            <a:endParaRPr kumimoji="1" lang="es-ES" sz="1100" dirty="0">
              <a:latin typeface="Verdana" pitchFamily="34" charset="0"/>
            </a:endParaRPr>
          </a:p>
        </p:txBody>
      </p:sp>
      <p:sp>
        <p:nvSpPr>
          <p:cNvPr id="62" name="Freeform 2088"/>
          <p:cNvSpPr>
            <a:spLocks/>
          </p:cNvSpPr>
          <p:nvPr/>
        </p:nvSpPr>
        <p:spPr bwMode="auto">
          <a:xfrm>
            <a:off x="2063552" y="4432176"/>
            <a:ext cx="6768752" cy="216000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3" name="Rectangle 2198"/>
          <p:cNvSpPr>
            <a:spLocks noChangeArrowheads="1"/>
          </p:cNvSpPr>
          <p:nvPr/>
        </p:nvSpPr>
        <p:spPr bwMode="auto">
          <a:xfrm>
            <a:off x="4079600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4" name="Rectangle 2198"/>
          <p:cNvSpPr>
            <a:spLocks noChangeArrowheads="1"/>
          </p:cNvSpPr>
          <p:nvPr/>
        </p:nvSpPr>
        <p:spPr bwMode="auto">
          <a:xfrm>
            <a:off x="7419055" y="4644009"/>
            <a:ext cx="2808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731552" y="4644009"/>
            <a:ext cx="2664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22421"/>
      </p:ext>
    </p:extLst>
  </p:cSld>
  <p:clrMapOvr>
    <a:masterClrMapping/>
  </p:clrMapOvr>
  <p:transition advTm="89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78"/>
          <p:cNvSpPr txBox="1">
            <a:spLocks noChangeArrowheads="1"/>
          </p:cNvSpPr>
          <p:nvPr/>
        </p:nvSpPr>
        <p:spPr bwMode="auto">
          <a:xfrm>
            <a:off x="2783632" y="4005064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PROYECTOS Y OBRAS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79"/>
          <p:cNvSpPr>
            <a:spLocks noChangeArrowheads="1"/>
          </p:cNvSpPr>
          <p:nvPr/>
        </p:nvSpPr>
        <p:spPr bwMode="auto">
          <a:xfrm>
            <a:off x="2783632" y="3928865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6" name="Rectangle 125"/>
          <p:cNvSpPr>
            <a:spLocks noChangeArrowheads="1"/>
          </p:cNvSpPr>
          <p:nvPr/>
        </p:nvSpPr>
        <p:spPr bwMode="auto">
          <a:xfrm>
            <a:off x="5663952" y="3928865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5663952" y="4005064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GESTIÓN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DE CONSTRUCCIÓN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Moisés Ares Esteve</a:t>
            </a:r>
            <a:endParaRPr kumimoji="1" lang="es-ES" sz="1100" dirty="0">
              <a:latin typeface="Verdana" pitchFamily="34" charset="0"/>
            </a:endParaRPr>
          </a:p>
        </p:txBody>
      </p:sp>
      <p:sp>
        <p:nvSpPr>
          <p:cNvPr id="117" name="Line 2191"/>
          <p:cNvSpPr>
            <a:spLocks noChangeShapeType="1"/>
          </p:cNvSpPr>
          <p:nvPr/>
        </p:nvSpPr>
        <p:spPr bwMode="auto">
          <a:xfrm>
            <a:off x="4079776" y="5004072"/>
            <a:ext cx="0" cy="21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3" name="Freeform 2088"/>
          <p:cNvSpPr>
            <a:spLocks/>
          </p:cNvSpPr>
          <p:nvPr/>
        </p:nvSpPr>
        <p:spPr bwMode="auto">
          <a:xfrm>
            <a:off x="3935760" y="3717032"/>
            <a:ext cx="2880320" cy="215256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5" name="Line 75"/>
          <p:cNvSpPr>
            <a:spLocks noChangeShapeType="1"/>
          </p:cNvSpPr>
          <p:nvPr/>
        </p:nvSpPr>
        <p:spPr bwMode="auto">
          <a:xfrm flipV="1">
            <a:off x="5375920" y="3068960"/>
            <a:ext cx="0" cy="194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5" name="Text Box 51"/>
          <p:cNvSpPr txBox="1">
            <a:spLocks noChangeArrowheads="1"/>
          </p:cNvSpPr>
          <p:nvPr/>
        </p:nvSpPr>
        <p:spPr bwMode="auto">
          <a:xfrm>
            <a:off x="2999656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 smtClean="0">
                <a:latin typeface="Verdana" pitchFamily="34" charset="0"/>
              </a:rPr>
              <a:t>VALORACIONES</a:t>
            </a:r>
            <a:endParaRPr kumimoji="1" lang="es-ES_tradnl" sz="1100" dirty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Carlos Irisarri Martínez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125"/>
          <p:cNvSpPr>
            <a:spLocks noChangeArrowheads="1"/>
          </p:cNvSpPr>
          <p:nvPr/>
        </p:nvSpPr>
        <p:spPr bwMode="auto">
          <a:xfrm>
            <a:off x="7896200" y="5225009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7896200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</a:t>
            </a:r>
            <a:r>
              <a:rPr kumimoji="1" lang="es-ES_tradnl" sz="1100" dirty="0" smtClean="0">
                <a:latin typeface="Verdana" pitchFamily="34" charset="0"/>
              </a:rPr>
              <a:t>DE ADMINISTRACIÓN </a:t>
            </a:r>
            <a:r>
              <a:rPr kumimoji="1" lang="es-ES_tradnl" sz="1100" dirty="0">
                <a:latin typeface="Verdana" pitchFamily="34" charset="0"/>
              </a:rPr>
              <a:t>DE </a:t>
            </a:r>
            <a:r>
              <a:rPr kumimoji="1" lang="es-ES_tradnl" sz="1100" dirty="0" smtClean="0">
                <a:latin typeface="Verdana" pitchFamily="34" charset="0"/>
              </a:rPr>
              <a:t>INMUEBLES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María </a:t>
            </a: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Carabaña Pérez</a:t>
            </a:r>
          </a:p>
        </p:txBody>
      </p:sp>
      <p:sp>
        <p:nvSpPr>
          <p:cNvPr id="48" name="Text Box 57"/>
          <p:cNvSpPr txBox="1">
            <a:spLocks noChangeArrowheads="1"/>
          </p:cNvSpPr>
          <p:nvPr/>
        </p:nvSpPr>
        <p:spPr bwMode="auto">
          <a:xfrm>
            <a:off x="623392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</a:t>
            </a:r>
            <a:r>
              <a:rPr kumimoji="1" lang="es-ES_tradnl" sz="1100" dirty="0" smtClean="0">
                <a:latin typeface="Verdana" pitchFamily="34" charset="0"/>
              </a:rPr>
              <a:t>CONSULTORÍA INMOBILIARIA E INVENTARIO</a:t>
            </a:r>
            <a:endParaRPr kumimoji="1" lang="es-ES_tradnl" sz="1100" dirty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Francisco Javier Zarco Solano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623392" y="5225009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55" name="Freeform 2088"/>
          <p:cNvSpPr>
            <a:spLocks/>
          </p:cNvSpPr>
          <p:nvPr/>
        </p:nvSpPr>
        <p:spPr bwMode="auto">
          <a:xfrm>
            <a:off x="1775520" y="5004048"/>
            <a:ext cx="7200800" cy="216000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1" name="Rectangle 125"/>
          <p:cNvSpPr>
            <a:spLocks noChangeArrowheads="1"/>
          </p:cNvSpPr>
          <p:nvPr/>
        </p:nvSpPr>
        <p:spPr bwMode="auto">
          <a:xfrm>
            <a:off x="2999432" y="5220817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34" name="Text Box 51"/>
          <p:cNvSpPr txBox="1">
            <a:spLocks noChangeArrowheads="1"/>
          </p:cNvSpPr>
          <p:nvPr/>
        </p:nvSpPr>
        <p:spPr bwMode="auto">
          <a:xfrm>
            <a:off x="5519936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 smtClean="0">
                <a:latin typeface="Verdana" pitchFamily="34" charset="0"/>
              </a:rPr>
              <a:t>PROYECTOS ESTRATÉGICOS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Agustín Martín Salas</a:t>
            </a:r>
            <a:endParaRPr kumimoji="1" lang="es-ES_tradnl" sz="1100" i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Rectangle 125"/>
          <p:cNvSpPr>
            <a:spLocks noChangeArrowheads="1"/>
          </p:cNvSpPr>
          <p:nvPr/>
        </p:nvSpPr>
        <p:spPr bwMode="auto">
          <a:xfrm>
            <a:off x="5519712" y="5220817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4079776" y="2492896"/>
            <a:ext cx="2664296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PROYECTOS Y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GESTIÓN INMOBILIARIA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Lorena del Rio Gimeno</a:t>
            </a:r>
            <a:endParaRPr kumimoji="1" lang="es-ES_tradnl" sz="11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Line 2191"/>
          <p:cNvSpPr>
            <a:spLocks noChangeShapeType="1"/>
          </p:cNvSpPr>
          <p:nvPr/>
        </p:nvSpPr>
        <p:spPr bwMode="auto">
          <a:xfrm>
            <a:off x="6600056" y="5004072"/>
            <a:ext cx="0" cy="21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cxnSp>
        <p:nvCxnSpPr>
          <p:cNvPr id="38" name="Conector recto 37"/>
          <p:cNvCxnSpPr/>
          <p:nvPr/>
        </p:nvCxnSpPr>
        <p:spPr>
          <a:xfrm>
            <a:off x="5375920" y="3392953"/>
            <a:ext cx="2592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7968332" y="3140968"/>
            <a:ext cx="2232000" cy="54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ADJUNTO A DIRECCIÓN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Juan Rodríguez Rivero</a:t>
            </a:r>
            <a:endParaRPr kumimoji="1" lang="es-ES" sz="1100" dirty="0">
              <a:latin typeface="Verdana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11784633" y="-171400"/>
            <a:ext cx="407368" cy="171400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010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ítulo 1"/>
          <p:cNvSpPr txBox="1">
            <a:spLocks/>
          </p:cNvSpPr>
          <p:nvPr/>
        </p:nvSpPr>
        <p:spPr>
          <a:xfrm>
            <a:off x="11903968" y="-188640"/>
            <a:ext cx="288032" cy="188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00" smtClean="0">
                <a:solidFill>
                  <a:schemeClr val="bg1">
                    <a:lumMod val="75000"/>
                  </a:schemeClr>
                </a:solidFill>
              </a:rPr>
              <a:t>008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 Box 210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4" name="Flecha curvada hacia arriba 53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91" name="Imagen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grpSp>
        <p:nvGrpSpPr>
          <p:cNvPr id="51" name="Grupo 50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60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69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0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1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2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3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4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75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6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rgbClr val="C00000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endParaRPr lang="es-ES_tradnl" dirty="0"/>
            </a:p>
          </p:txBody>
        </p:sp>
        <p:sp>
          <p:nvSpPr>
            <p:cNvPr id="77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8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93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4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1000"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95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6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7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8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advTm="89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551384" y="4437112"/>
            <a:ext cx="9648708" cy="1017160"/>
            <a:chOff x="1271588" y="3501008"/>
            <a:chExt cx="9648708" cy="1017160"/>
          </a:xfrm>
        </p:grpSpPr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3719976" y="3798168"/>
              <a:ext cx="2160000" cy="72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5F5F5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" tIns="36000" rIns="18000" bIns="3600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1100" dirty="0">
                  <a:latin typeface="Verdana" pitchFamily="34" charset="0"/>
                </a:rPr>
                <a:t>ÁREA DE TRATAMIENTO DOCUMENTAL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_tradnl" sz="1100" i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Isabel Jimeno </a:t>
              </a:r>
              <a:r>
                <a:rPr kumimoji="1" lang="es-ES_tradnl" sz="1100" i="1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Cogolludo</a:t>
              </a:r>
              <a:endParaRPr kumimoji="1" lang="es-ES_trad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Text Box 78"/>
            <p:cNvSpPr txBox="1">
              <a:spLocks noChangeArrowheads="1"/>
            </p:cNvSpPr>
            <p:nvPr/>
          </p:nvSpPr>
          <p:spPr bwMode="auto">
            <a:xfrm>
              <a:off x="1271588" y="3793232"/>
              <a:ext cx="2160000" cy="72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5F5F5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" tIns="36000" rIns="18000" bIns="3600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1100" dirty="0">
                  <a:latin typeface="Verdana" pitchFamily="34" charset="0"/>
                </a:rPr>
                <a:t>ÁREA DE </a:t>
              </a:r>
              <a:r>
                <a:rPr kumimoji="1" lang="es-ES" sz="1100" dirty="0">
                  <a:latin typeface="Verdana" pitchFamily="34" charset="0"/>
                </a:rPr>
                <a:t>EXPLOTACIÓN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_tradnl" sz="1100" i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Alejandro Iglesias García</a:t>
              </a:r>
              <a:endParaRPr kumimoji="1" lang="es-ES_trad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6312024" y="3793232"/>
              <a:ext cx="2160000" cy="72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5F5F5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" tIns="36000" rIns="18000" bIns="3600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1100" dirty="0">
                  <a:latin typeface="Verdana" pitchFamily="34" charset="0"/>
                </a:rPr>
                <a:t>ÁREA DE </a:t>
              </a:r>
              <a:r>
                <a:rPr kumimoji="1" lang="es-ES_tradnl" sz="1100" dirty="0" smtClean="0">
                  <a:latin typeface="Verdana" pitchFamily="34" charset="0"/>
                </a:rPr>
                <a:t>DIGITALIZACIÓN Y PRESERVACIÓN DIGITAL</a:t>
              </a:r>
              <a:endParaRPr kumimoji="1" lang="es-ES_tradnl" sz="11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_tradnl" sz="11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Mario Miguel Tena Marín</a:t>
              </a:r>
              <a:endParaRPr kumimoji="1" lang="es-ES_trad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Line 2191"/>
            <p:cNvSpPr>
              <a:spLocks noChangeShapeType="1"/>
            </p:cNvSpPr>
            <p:nvPr/>
          </p:nvSpPr>
          <p:spPr bwMode="auto">
            <a:xfrm>
              <a:off x="7392144" y="3501008"/>
              <a:ext cx="0" cy="21600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2" name="Freeform 2088"/>
            <p:cNvSpPr>
              <a:spLocks/>
            </p:cNvSpPr>
            <p:nvPr/>
          </p:nvSpPr>
          <p:spPr bwMode="auto">
            <a:xfrm>
              <a:off x="2351584" y="3501008"/>
              <a:ext cx="7488832" cy="216000"/>
            </a:xfrm>
            <a:custGeom>
              <a:avLst/>
              <a:gdLst>
                <a:gd name="T0" fmla="*/ 0 w 3072"/>
                <a:gd name="T1" fmla="*/ 304800 h 96"/>
                <a:gd name="T2" fmla="*/ 0 w 3072"/>
                <a:gd name="T3" fmla="*/ 0 h 96"/>
                <a:gd name="T4" fmla="*/ 4572000 w 3072"/>
                <a:gd name="T5" fmla="*/ 0 h 96"/>
                <a:gd name="T6" fmla="*/ 4572000 w 3072"/>
                <a:gd name="T7" fmla="*/ 30480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72"/>
                <a:gd name="T13" fmla="*/ 0 h 96"/>
                <a:gd name="T14" fmla="*/ 3072 w 3072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72" h="96">
                  <a:moveTo>
                    <a:pt x="0" y="96"/>
                  </a:moveTo>
                  <a:lnTo>
                    <a:pt x="0" y="0"/>
                  </a:lnTo>
                  <a:lnTo>
                    <a:pt x="3072" y="0"/>
                  </a:lnTo>
                  <a:lnTo>
                    <a:pt x="3072" y="96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6" name="Line 2191"/>
            <p:cNvSpPr>
              <a:spLocks noChangeShapeType="1"/>
            </p:cNvSpPr>
            <p:nvPr/>
          </p:nvSpPr>
          <p:spPr bwMode="auto">
            <a:xfrm>
              <a:off x="4800096" y="3501008"/>
              <a:ext cx="0" cy="21600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" name="Rectangle 2198"/>
            <p:cNvSpPr>
              <a:spLocks noChangeArrowheads="1"/>
            </p:cNvSpPr>
            <p:nvPr/>
          </p:nvSpPr>
          <p:spPr bwMode="auto">
            <a:xfrm>
              <a:off x="3719976" y="3712841"/>
              <a:ext cx="2160000" cy="36513"/>
            </a:xfrm>
            <a:prstGeom prst="rect">
              <a:avLst/>
            </a:prstGeom>
            <a:solidFill>
              <a:srgbClr val="C00000"/>
            </a:solidFill>
            <a:ln w="57150" cmpd="thinThick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900">
                <a:latin typeface="Arial Narrow" pitchFamily="34" charset="0"/>
              </a:endParaRPr>
            </a:p>
          </p:txBody>
        </p:sp>
        <p:sp>
          <p:nvSpPr>
            <p:cNvPr id="54" name="Rectangle 2198"/>
            <p:cNvSpPr>
              <a:spLocks noChangeArrowheads="1"/>
            </p:cNvSpPr>
            <p:nvPr/>
          </p:nvSpPr>
          <p:spPr bwMode="auto">
            <a:xfrm>
              <a:off x="8760296" y="3712841"/>
              <a:ext cx="2160000" cy="36513"/>
            </a:xfrm>
            <a:prstGeom prst="rect">
              <a:avLst/>
            </a:prstGeom>
            <a:solidFill>
              <a:srgbClr val="C00000"/>
            </a:solidFill>
            <a:ln w="57150" cmpd="thinThick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900">
                <a:latin typeface="Arial Narrow" pitchFamily="34" charset="0"/>
              </a:endParaRPr>
            </a:p>
          </p:txBody>
        </p:sp>
        <p:sp>
          <p:nvSpPr>
            <p:cNvPr id="56" name="Rectangle 60"/>
            <p:cNvSpPr>
              <a:spLocks noChangeArrowheads="1"/>
            </p:cNvSpPr>
            <p:nvPr/>
          </p:nvSpPr>
          <p:spPr bwMode="auto">
            <a:xfrm>
              <a:off x="1271588" y="3712841"/>
              <a:ext cx="2160000" cy="36513"/>
            </a:xfrm>
            <a:prstGeom prst="rect">
              <a:avLst/>
            </a:prstGeom>
            <a:solidFill>
              <a:srgbClr val="C00000"/>
            </a:solidFill>
            <a:ln w="57150" cmpd="thinThick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900">
                <a:latin typeface="Arial Narrow" pitchFamily="34" charset="0"/>
              </a:endParaRPr>
            </a:p>
          </p:txBody>
        </p:sp>
        <p:sp>
          <p:nvSpPr>
            <p:cNvPr id="61" name="Rectangle 2198"/>
            <p:cNvSpPr>
              <a:spLocks noChangeArrowheads="1"/>
            </p:cNvSpPr>
            <p:nvPr/>
          </p:nvSpPr>
          <p:spPr bwMode="auto">
            <a:xfrm>
              <a:off x="6312024" y="3712841"/>
              <a:ext cx="2160000" cy="36513"/>
            </a:xfrm>
            <a:prstGeom prst="rect">
              <a:avLst/>
            </a:prstGeom>
            <a:solidFill>
              <a:srgbClr val="C00000"/>
            </a:solidFill>
            <a:ln w="57150" cmpd="thinThick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sz="900">
                <a:latin typeface="Arial Narrow" pitchFamily="34" charset="0"/>
              </a:endParaRPr>
            </a:p>
          </p:txBody>
        </p:sp>
        <p:sp>
          <p:nvSpPr>
            <p:cNvPr id="62" name="Text Box 51"/>
            <p:cNvSpPr txBox="1">
              <a:spLocks noChangeArrowheads="1"/>
            </p:cNvSpPr>
            <p:nvPr/>
          </p:nvSpPr>
          <p:spPr bwMode="auto">
            <a:xfrm>
              <a:off x="8760296" y="3793232"/>
              <a:ext cx="2160000" cy="72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5F5F5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8000" tIns="36000" rIns="0" bIns="3600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1100" dirty="0">
                  <a:latin typeface="Verdana" pitchFamily="34" charset="0"/>
                </a:rPr>
                <a:t>ÁREA DE COMERCIALIZACIÓN </a:t>
              </a:r>
              <a:r>
                <a:rPr kumimoji="1" lang="es-ES_tradnl" sz="1100" dirty="0" smtClean="0">
                  <a:latin typeface="Verdana" pitchFamily="34" charset="0"/>
                </a:rPr>
                <a:t>DE INMUEBLES</a:t>
              </a:r>
              <a:endParaRPr kumimoji="1" lang="es-ES_tradnl" sz="11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_tradnl" sz="1100" i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Luis de Dios Santana</a:t>
              </a:r>
              <a:endParaRPr kumimoji="1" lang="es-ES_tradnl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4007644" y="3141712"/>
            <a:ext cx="2664296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CADA Y </a:t>
            </a:r>
          </a:p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COMERCIALIZACIÓN DE INMUEBLES</a:t>
            </a:r>
          </a:p>
        </p:txBody>
      </p:sp>
      <p:cxnSp>
        <p:nvCxnSpPr>
          <p:cNvPr id="30" name="Conector recto 29"/>
          <p:cNvCxnSpPr/>
          <p:nvPr/>
        </p:nvCxnSpPr>
        <p:spPr>
          <a:xfrm>
            <a:off x="5375796" y="4041025"/>
            <a:ext cx="2592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4007644" y="3141712"/>
            <a:ext cx="2664296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CADA Y </a:t>
            </a:r>
          </a:p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COMERCIALIZACIÓN DE INMUEBLES</a:t>
            </a:r>
          </a:p>
          <a:p>
            <a:pPr algn="ctr" eaLnBrk="0" hangingPunct="0">
              <a:lnSpc>
                <a:spcPct val="125000"/>
              </a:lnSpc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Aníbal Villalba Fernández</a:t>
            </a:r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7464028" y="3744903"/>
            <a:ext cx="2376264" cy="544002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ADJUNTO A LA DIRECCION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Carlos Bailly-Baillière González</a:t>
            </a:r>
          </a:p>
        </p:txBody>
      </p:sp>
      <p:sp>
        <p:nvSpPr>
          <p:cNvPr id="43" name="Line 2191"/>
          <p:cNvSpPr>
            <a:spLocks noChangeShapeType="1"/>
          </p:cNvSpPr>
          <p:nvPr/>
        </p:nvSpPr>
        <p:spPr bwMode="auto">
          <a:xfrm>
            <a:off x="5375796" y="3861112"/>
            <a:ext cx="0" cy="57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11897458" y="-200962"/>
            <a:ext cx="312508" cy="188640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012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3" name="Imagen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sp>
        <p:nvSpPr>
          <p:cNvPr id="84" name="Text Box 210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5" name="Flecha curvada hacia arriba 84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44" name="Grupo 43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1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3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7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8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endParaRPr lang="es-ES_tradnl" dirty="0"/>
            </a:p>
          </p:txBody>
        </p:sp>
        <p:sp>
          <p:nvSpPr>
            <p:cNvPr id="59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64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5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1000"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66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9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advTm="119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78"/>
          <p:cNvSpPr txBox="1">
            <a:spLocks noChangeArrowheads="1"/>
          </p:cNvSpPr>
          <p:nvPr/>
        </p:nvSpPr>
        <p:spPr bwMode="auto">
          <a:xfrm>
            <a:off x="2783632" y="4005064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CONTROL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DE CALIDAD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Alfonso Martín Gutiérrez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angle 79"/>
          <p:cNvSpPr>
            <a:spLocks noChangeArrowheads="1"/>
          </p:cNvSpPr>
          <p:nvPr/>
        </p:nvSpPr>
        <p:spPr bwMode="auto">
          <a:xfrm>
            <a:off x="2783632" y="3928865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38" name="Rectangle 125"/>
          <p:cNvSpPr>
            <a:spLocks noChangeArrowheads="1"/>
          </p:cNvSpPr>
          <p:nvPr/>
        </p:nvSpPr>
        <p:spPr bwMode="auto">
          <a:xfrm>
            <a:off x="5663952" y="3928865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40" name="Text Box 51"/>
          <p:cNvSpPr txBox="1">
            <a:spLocks noChangeArrowheads="1"/>
          </p:cNvSpPr>
          <p:nvPr/>
        </p:nvSpPr>
        <p:spPr bwMode="auto">
          <a:xfrm>
            <a:off x="5663952" y="4005064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GESTIÓN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dirty="0">
                <a:latin typeface="Verdana" pitchFamily="34" charset="0"/>
              </a:rPr>
              <a:t>DE CATASTRO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Mario Solari del </a:t>
            </a:r>
            <a:r>
              <a:rPr kumimoji="1" lang="es-ES" sz="11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Grippo</a:t>
            </a:r>
            <a:endParaRPr kumimoji="1" lang="es-ES_tradnl" sz="1100" i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Line 2191"/>
          <p:cNvSpPr>
            <a:spLocks noChangeShapeType="1"/>
          </p:cNvSpPr>
          <p:nvPr/>
        </p:nvSpPr>
        <p:spPr bwMode="auto">
          <a:xfrm>
            <a:off x="4079776" y="5004072"/>
            <a:ext cx="0" cy="21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9" name="Freeform 2088"/>
          <p:cNvSpPr>
            <a:spLocks/>
          </p:cNvSpPr>
          <p:nvPr/>
        </p:nvSpPr>
        <p:spPr bwMode="auto">
          <a:xfrm>
            <a:off x="3935760" y="3717032"/>
            <a:ext cx="2880320" cy="215256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" name="Line 75"/>
          <p:cNvSpPr>
            <a:spLocks noChangeShapeType="1"/>
          </p:cNvSpPr>
          <p:nvPr/>
        </p:nvSpPr>
        <p:spPr bwMode="auto">
          <a:xfrm flipV="1">
            <a:off x="5375920" y="3068960"/>
            <a:ext cx="0" cy="194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4" name="Text Box 51"/>
          <p:cNvSpPr txBox="1">
            <a:spLocks noChangeArrowheads="1"/>
          </p:cNvSpPr>
          <p:nvPr/>
        </p:nvSpPr>
        <p:spPr bwMode="auto">
          <a:xfrm>
            <a:off x="2999656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>
                <a:latin typeface="Verdana" pitchFamily="34" charset="0"/>
              </a:rPr>
              <a:t>ÁREA DE RELACIONES CON CORPORACIONES LOCALES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César Tenreiro Barroso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5" name="Rectangle 125"/>
          <p:cNvSpPr>
            <a:spLocks noChangeArrowheads="1"/>
          </p:cNvSpPr>
          <p:nvPr/>
        </p:nvSpPr>
        <p:spPr bwMode="auto">
          <a:xfrm>
            <a:off x="7896200" y="5225009"/>
            <a:ext cx="2808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6" name="Text Box 51"/>
          <p:cNvSpPr txBox="1">
            <a:spLocks noChangeArrowheads="1"/>
          </p:cNvSpPr>
          <p:nvPr/>
        </p:nvSpPr>
        <p:spPr bwMode="auto">
          <a:xfrm>
            <a:off x="7896200" y="5301208"/>
            <a:ext cx="2808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dirty="0" smtClean="0">
                <a:latin typeface="Verdana" pitchFamily="34" charset="0"/>
              </a:rPr>
              <a:t>ÁREA DE </a:t>
            </a:r>
            <a:r>
              <a:rPr lang="es-E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EXPLOTACIÓN 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lang="es-E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CARTOGRAFÍA Y PROCESOS MASIVOS</a:t>
            </a:r>
            <a:endParaRPr kumimoji="1" lang="es-ES_tradnl" sz="1100" dirty="0" smtClean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  <a:buFont typeface="Wingdings" pitchFamily="2" charset="2"/>
              <a:buNone/>
            </a:pPr>
            <a:r>
              <a:rPr kumimoji="1" lang="es-ES_tradnl" sz="1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Juan </a:t>
            </a: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Rodríguez Álvarez</a:t>
            </a:r>
          </a:p>
        </p:txBody>
      </p:sp>
      <p:sp>
        <p:nvSpPr>
          <p:cNvPr id="67" name="Text Box 57"/>
          <p:cNvSpPr txBox="1">
            <a:spLocks noChangeArrowheads="1"/>
          </p:cNvSpPr>
          <p:nvPr/>
        </p:nvSpPr>
        <p:spPr bwMode="auto">
          <a:xfrm>
            <a:off x="407368" y="5301208"/>
            <a:ext cx="2448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dirty="0">
                <a:latin typeface="Verdana" pitchFamily="34" charset="0"/>
              </a:rPr>
              <a:t>ÁREA DE </a:t>
            </a:r>
            <a:r>
              <a:rPr lang="es-E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EXPEDIENTES CATASTRALES DE ORDEN FÍSICO</a:t>
            </a:r>
            <a:endParaRPr kumimoji="1" lang="es-ES_tradnl" sz="1100" dirty="0" smtClean="0">
              <a:latin typeface="Verdana" pitchFamily="34" charset="0"/>
            </a:endParaRP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Olga Catena Ochoa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ectangle 58"/>
          <p:cNvSpPr>
            <a:spLocks noChangeArrowheads="1"/>
          </p:cNvSpPr>
          <p:nvPr/>
        </p:nvSpPr>
        <p:spPr bwMode="auto">
          <a:xfrm>
            <a:off x="407368" y="5225009"/>
            <a:ext cx="2448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69" name="Freeform 2088"/>
          <p:cNvSpPr>
            <a:spLocks/>
          </p:cNvSpPr>
          <p:nvPr/>
        </p:nvSpPr>
        <p:spPr bwMode="auto">
          <a:xfrm>
            <a:off x="1775520" y="5004048"/>
            <a:ext cx="7200800" cy="216000"/>
          </a:xfrm>
          <a:custGeom>
            <a:avLst/>
            <a:gdLst>
              <a:gd name="T0" fmla="*/ 0 w 3072"/>
              <a:gd name="T1" fmla="*/ 304800 h 96"/>
              <a:gd name="T2" fmla="*/ 0 w 3072"/>
              <a:gd name="T3" fmla="*/ 0 h 96"/>
              <a:gd name="T4" fmla="*/ 4572000 w 3072"/>
              <a:gd name="T5" fmla="*/ 0 h 96"/>
              <a:gd name="T6" fmla="*/ 4572000 w 3072"/>
              <a:gd name="T7" fmla="*/ 304800 h 96"/>
              <a:gd name="T8" fmla="*/ 0 60000 65536"/>
              <a:gd name="T9" fmla="*/ 0 60000 65536"/>
              <a:gd name="T10" fmla="*/ 0 60000 65536"/>
              <a:gd name="T11" fmla="*/ 0 60000 65536"/>
              <a:gd name="T12" fmla="*/ 0 w 3072"/>
              <a:gd name="T13" fmla="*/ 0 h 96"/>
              <a:gd name="T14" fmla="*/ 3072 w 3072"/>
              <a:gd name="T15" fmla="*/ 96 h 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2" h="96">
                <a:moveTo>
                  <a:pt x="0" y="96"/>
                </a:moveTo>
                <a:lnTo>
                  <a:pt x="0" y="0"/>
                </a:lnTo>
                <a:lnTo>
                  <a:pt x="3072" y="0"/>
                </a:lnTo>
                <a:lnTo>
                  <a:pt x="3072" y="96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0" name="Rectangle 125"/>
          <p:cNvSpPr>
            <a:spLocks noChangeArrowheads="1"/>
          </p:cNvSpPr>
          <p:nvPr/>
        </p:nvSpPr>
        <p:spPr bwMode="auto">
          <a:xfrm>
            <a:off x="2999432" y="5220817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5519936" y="5301208"/>
            <a:ext cx="2232000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>
              <a:lnSpc>
                <a:spcPct val="125000"/>
              </a:lnSpc>
            </a:pPr>
            <a:r>
              <a:rPr kumimoji="1" lang="es-ES_tradnl" sz="1100" dirty="0" smtClean="0">
                <a:latin typeface="Verdana" pitchFamily="34" charset="0"/>
              </a:rPr>
              <a:t>ÁREA DE </a:t>
            </a:r>
            <a:r>
              <a:rPr lang="es-ES" sz="1100" dirty="0" smtClean="0">
                <a:latin typeface="Verdana" panose="020B0604030504040204" pitchFamily="34" charset="0"/>
                <a:ea typeface="Verdana" panose="020B0604030504040204" pitchFamily="34" charset="0"/>
              </a:rPr>
              <a:t>TRABAJOS PARA ENTIDADES LOCALES</a:t>
            </a:r>
          </a:p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Francisco Vicente Expósito</a:t>
            </a:r>
            <a:endParaRPr kumimoji="1" lang="es-ES_tradnl" sz="1100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Rectangle 125"/>
          <p:cNvSpPr>
            <a:spLocks noChangeArrowheads="1"/>
          </p:cNvSpPr>
          <p:nvPr/>
        </p:nvSpPr>
        <p:spPr bwMode="auto">
          <a:xfrm>
            <a:off x="5519712" y="5220817"/>
            <a:ext cx="2232000" cy="36513"/>
          </a:xfrm>
          <a:prstGeom prst="rect">
            <a:avLst/>
          </a:prstGeom>
          <a:solidFill>
            <a:srgbClr val="C00000"/>
          </a:solidFill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_tradnl" sz="900">
              <a:latin typeface="Arial Narrow" pitchFamily="34" charset="0"/>
            </a:endParaRPr>
          </a:p>
        </p:txBody>
      </p:sp>
      <p:sp>
        <p:nvSpPr>
          <p:cNvPr id="73" name="Text Box 76"/>
          <p:cNvSpPr txBox="1">
            <a:spLocks noChangeArrowheads="1"/>
          </p:cNvSpPr>
          <p:nvPr/>
        </p:nvSpPr>
        <p:spPr bwMode="auto">
          <a:xfrm>
            <a:off x="4079776" y="2492896"/>
            <a:ext cx="2664296" cy="720000"/>
          </a:xfrm>
          <a:prstGeom prst="rect">
            <a:avLst/>
          </a:prstGeom>
          <a:solidFill>
            <a:schemeClr val="bg1"/>
          </a:solidFill>
          <a:ln w="6350">
            <a:solidFill>
              <a:srgbClr val="5F5F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36000" rIns="18000" bIns="36000" anchor="ctr"/>
          <a:lstStyle/>
          <a:p>
            <a:pPr algn="ctr" eaLnBrk="0" hangingPunct="0">
              <a:lnSpc>
                <a:spcPct val="125000"/>
              </a:lnSpc>
            </a:pP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GESTIÓN CATASTRAL Y RELACIONES CON CORPORACIONES LOCALES</a:t>
            </a:r>
          </a:p>
          <a:p>
            <a:pPr algn="ctr" eaLnBrk="0" hangingPunct="0">
              <a:lnSpc>
                <a:spcPct val="125000"/>
              </a:lnSpc>
            </a:pPr>
            <a:r>
              <a:rPr kumimoji="1" lang="es-ES_tradnl" sz="11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José Manuel Perala Casares</a:t>
            </a:r>
            <a:r>
              <a:rPr lang="es-ES" sz="1100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_tradnl" sz="11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4" name="Line 2191"/>
          <p:cNvSpPr>
            <a:spLocks noChangeShapeType="1"/>
          </p:cNvSpPr>
          <p:nvPr/>
        </p:nvSpPr>
        <p:spPr bwMode="auto">
          <a:xfrm>
            <a:off x="6600056" y="5004072"/>
            <a:ext cx="0" cy="21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 flipH="1">
            <a:off x="11856640" y="-99392"/>
            <a:ext cx="288032" cy="118847"/>
          </a:xfrm>
          <a:prstGeom prst="rect">
            <a:avLst/>
          </a:prstGeom>
        </p:spPr>
        <p:txBody>
          <a:bodyPr/>
          <a:lstStyle/>
          <a:p>
            <a:r>
              <a:rPr lang="es-ES" sz="500" dirty="0" smtClean="0">
                <a:solidFill>
                  <a:schemeClr val="bg1">
                    <a:lumMod val="75000"/>
                  </a:schemeClr>
                </a:solidFill>
              </a:rPr>
              <a:t>015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8" name="Título 1"/>
          <p:cNvSpPr txBox="1">
            <a:spLocks/>
          </p:cNvSpPr>
          <p:nvPr/>
        </p:nvSpPr>
        <p:spPr>
          <a:xfrm>
            <a:off x="11903968" y="-188640"/>
            <a:ext cx="288032" cy="188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00" smtClean="0">
                <a:solidFill>
                  <a:schemeClr val="bg1">
                    <a:lumMod val="75000"/>
                  </a:schemeClr>
                </a:solidFill>
              </a:rPr>
              <a:t>008</a:t>
            </a:r>
            <a:endParaRPr lang="es-E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9" name="Text Box 210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560049" y="2636912"/>
            <a:ext cx="1152525" cy="144016"/>
          </a:xfrm>
          <a:prstGeom prst="rect">
            <a:avLst/>
          </a:prstGeom>
          <a:solidFill>
            <a:srgbClr val="B2B2B2"/>
          </a:solidFill>
          <a:ln w="63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hangingPunct="0">
              <a:lnSpc>
                <a:spcPct val="125000"/>
              </a:lnSpc>
              <a:buClr>
                <a:srgbClr val="CC3300"/>
              </a:buClr>
            </a:pPr>
            <a:r>
              <a:rPr kumimoji="1" lang="es-ES" sz="800" dirty="0">
                <a:solidFill>
                  <a:schemeClr val="bg1"/>
                </a:solidFill>
                <a:latin typeface="Verdana" pitchFamily="34" charset="0"/>
              </a:rPr>
              <a:t>VOLVER </a:t>
            </a:r>
            <a:r>
              <a:rPr kumimoji="1" lang="es-ES" sz="800" dirty="0" smtClean="0">
                <a:solidFill>
                  <a:schemeClr val="bg1"/>
                </a:solidFill>
                <a:latin typeface="Verdana" pitchFamily="34" charset="0"/>
              </a:rPr>
              <a:t>A GENERAL</a:t>
            </a:r>
            <a:endParaRPr kumimoji="1" lang="es-ES" sz="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0" name="Flecha curvada hacia arriba 79"/>
          <p:cNvSpPr/>
          <p:nvPr/>
        </p:nvSpPr>
        <p:spPr>
          <a:xfrm rot="15724225">
            <a:off x="11578348" y="2462913"/>
            <a:ext cx="301791" cy="216024"/>
          </a:xfrm>
          <a:prstGeom prst="curvedUpArrow">
            <a:avLst/>
          </a:prstGeom>
          <a:solidFill>
            <a:srgbClr val="CC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1" name="Imagen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9310" y="195813"/>
            <a:ext cx="2431074" cy="411778"/>
          </a:xfrm>
          <a:prstGeom prst="rect">
            <a:avLst/>
          </a:prstGeom>
        </p:spPr>
      </p:pic>
      <p:grpSp>
        <p:nvGrpSpPr>
          <p:cNvPr id="44" name="Grupo 43"/>
          <p:cNvGrpSpPr/>
          <p:nvPr/>
        </p:nvGrpSpPr>
        <p:grpSpPr>
          <a:xfrm>
            <a:off x="10488488" y="1340768"/>
            <a:ext cx="1249131" cy="1008112"/>
            <a:chOff x="839415" y="163310"/>
            <a:chExt cx="7704617" cy="6218018"/>
          </a:xfrm>
        </p:grpSpPr>
        <p:sp>
          <p:nvSpPr>
            <p:cNvPr id="45" name="Line 24"/>
            <p:cNvSpPr>
              <a:spLocks noChangeShapeType="1"/>
            </p:cNvSpPr>
            <p:nvPr/>
          </p:nvSpPr>
          <p:spPr bwMode="auto">
            <a:xfrm>
              <a:off x="1919536" y="863064"/>
              <a:ext cx="856" cy="156838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 flipV="1">
              <a:off x="3215680" y="4749984"/>
              <a:ext cx="5184000" cy="14502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 flipV="1">
              <a:off x="2770416" y="723784"/>
              <a:ext cx="3208233" cy="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>
              <a:off x="2562810" y="2348880"/>
              <a:ext cx="3834000" cy="1457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1" name="Line 34"/>
            <p:cNvSpPr>
              <a:spLocks noChangeShapeType="1"/>
            </p:cNvSpPr>
            <p:nvPr/>
          </p:nvSpPr>
          <p:spPr bwMode="auto">
            <a:xfrm flipV="1">
              <a:off x="3215680" y="5984307"/>
              <a:ext cx="5184000" cy="1954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2" name="Line 34"/>
            <p:cNvSpPr>
              <a:spLocks noChangeShapeType="1"/>
            </p:cNvSpPr>
            <p:nvPr/>
          </p:nvSpPr>
          <p:spPr bwMode="auto">
            <a:xfrm>
              <a:off x="3215680" y="3543754"/>
              <a:ext cx="5184000" cy="1451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3" name="Text Box 2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09899" y="5589284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marL="449263"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" sz="8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5894890" y="936931"/>
              <a:ext cx="3656" cy="5086800"/>
            </a:xfrm>
            <a:prstGeom prst="lin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56" name="Text Box 2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3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7" name="Text Box 2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3148435"/>
              <a:ext cx="2160000" cy="79208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90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lvl1pPr>
            </a:lstStyle>
            <a:p>
              <a:endParaRPr lang="es-ES_tradnl" dirty="0"/>
            </a:p>
          </p:txBody>
        </p:sp>
        <p:sp>
          <p:nvSpPr>
            <p:cNvPr id="58" name="Text Box 29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4361235"/>
              <a:ext cx="2160000" cy="7920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36000" rIns="0" bIns="36000" anchor="ctr"/>
            <a:lstStyle/>
            <a:p>
              <a:pPr marL="539750" algn="ctr" eaLnBrk="0" hangingPunct="0">
                <a:spcAft>
                  <a:spcPts val="600"/>
                </a:spcAft>
              </a:pPr>
              <a:endParaRPr lang="es-ES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9" name="Text Box 30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957080" y="163310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r>
                <a:rPr kumimoji="1" lang="es-ES" sz="1000" dirty="0">
                  <a:latin typeface="Verdana" pitchFamily="34" charset="0"/>
                </a:rPr>
                <a:t> </a:t>
              </a:r>
              <a:r>
                <a:rPr kumimoji="1" lang="es-ES" sz="1000" dirty="0" smtClean="0">
                  <a:latin typeface="Verdana" pitchFamily="34" charset="0"/>
                </a:rPr>
                <a:t>         </a:t>
              </a: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 smtClean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" sz="1000" dirty="0">
                <a:latin typeface="Verdana" pitchFamily="34" charset="0"/>
              </a:endParaRPr>
            </a:p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60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9415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 </a:t>
              </a:r>
            </a:p>
            <a:p>
              <a:pPr algn="ctr" eaLnBrk="0" hangingPunct="0">
                <a:spcAft>
                  <a:spcPts val="600"/>
                </a:spcAft>
                <a:buClr>
                  <a:srgbClr val="CC3300"/>
                </a:buClr>
                <a:buFont typeface="Wingdings" pitchFamily="2" charset="2"/>
                <a:buNone/>
              </a:pPr>
              <a:r>
                <a:rPr kumimoji="1" lang="es-ES_tradnl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             </a:t>
              </a:r>
              <a:endParaRPr kumimoji="1" lang="es-ES_tradnl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1" name="Text Box 27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215275" y="3148435"/>
              <a:ext cx="2160000" cy="7920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>
              <a:defPPr>
                <a:defRPr lang="es-ES"/>
              </a:defPPr>
              <a:lvl1pPr algn="ctr" eaLnBrk="0" hangingPunct="0">
                <a:buClr>
                  <a:srgbClr val="CC3300"/>
                </a:buClr>
                <a:buFont typeface="Wingdings" pitchFamily="2" charset="2"/>
                <a:buNone/>
                <a:defRPr kumimoji="1" sz="1000">
                  <a:latin typeface="Verdana" pitchFamily="34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r>
                <a:rPr lang="es-ES" dirty="0"/>
                <a:t>           </a:t>
              </a:r>
              <a:endParaRPr lang="es-ES_tradnl" dirty="0"/>
            </a:p>
          </p:txBody>
        </p:sp>
        <p:sp>
          <p:nvSpPr>
            <p:cNvPr id="62" name="Text Box 30"/>
            <p:cNvSpPr txBox="1">
              <a:spLocks noChangeArrowheads="1"/>
            </p:cNvSpPr>
            <p:nvPr/>
          </p:nvSpPr>
          <p:spPr bwMode="auto">
            <a:xfrm>
              <a:off x="839417" y="497250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0" tIns="18000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</a:pPr>
              <a:endParaRPr kumimoji="1" lang="es-ES_tradnl" sz="800" b="1" i="1" dirty="0">
                <a:solidFill>
                  <a:schemeClr val="bg1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Text Box 25">
              <a:hlinkClick r:id="rId10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5589240"/>
              <a:ext cx="2160000" cy="792088"/>
            </a:xfrm>
            <a:prstGeom prst="rect">
              <a:avLst/>
            </a:prstGeom>
            <a:solidFill>
              <a:srgbClr val="C00000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 anchor="ctr"/>
            <a:lstStyle/>
            <a:p>
              <a:pPr algn="ctr" eaLnBrk="0" hangingPunct="0">
                <a:buClr>
                  <a:srgbClr val="CC3300"/>
                </a:buClr>
              </a:pPr>
              <a:endParaRPr kumimoji="1" lang="es-ES_tradnl" sz="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5" name="Text Box 43"/>
            <p:cNvSpPr txBox="1">
              <a:spLocks noChangeArrowheads="1"/>
            </p:cNvSpPr>
            <p:nvPr/>
          </p:nvSpPr>
          <p:spPr bwMode="auto">
            <a:xfrm>
              <a:off x="839416" y="1196752"/>
              <a:ext cx="2160000" cy="43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25000"/>
                </a:lnSpc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1050" dirty="0">
                <a:solidFill>
                  <a:schemeClr val="bg1"/>
                </a:solidFill>
                <a:latin typeface="Candara" panose="020E0502030303020204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6" name="Text Box 43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384032" y="1916832"/>
              <a:ext cx="2160000" cy="7920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18000" tIns="18000" rIns="18000" bIns="0" anchor="t"/>
            <a:lstStyle/>
            <a:p>
              <a:pPr algn="ctr" eaLnBrk="0" hangingPunct="0">
                <a:buClr>
                  <a:srgbClr val="CC3300"/>
                </a:buClr>
                <a:buFont typeface="Wingdings" pitchFamily="2" charset="2"/>
                <a:buNone/>
              </a:pPr>
              <a:endParaRPr kumimoji="1" lang="es-ES_tradnl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</p:cSld>
  <p:clrMapOvr>
    <a:masterClrMapping/>
  </p:clrMapOvr>
  <p:transition advTm="90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524</Words>
  <Application>Microsoft Office PowerPoint</Application>
  <PresentationFormat>Panorámica</PresentationFormat>
  <Paragraphs>243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Candara</vt:lpstr>
      <vt:lpstr>Verdana</vt:lpstr>
      <vt:lpstr>Wingdings</vt:lpstr>
      <vt:lpstr>Tema de Office</vt:lpstr>
      <vt:lpstr>GENERAL</vt:lpstr>
      <vt:lpstr>007</vt:lpstr>
      <vt:lpstr>004</vt:lpstr>
      <vt:lpstr>002</vt:lpstr>
      <vt:lpstr>008</vt:lpstr>
      <vt:lpstr>010</vt:lpstr>
      <vt:lpstr>012</vt:lpstr>
      <vt:lpstr>015</vt:lpstr>
    </vt:vector>
  </TitlesOfParts>
  <Company>Segipsa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E G I P S A</dc:title>
  <dc:creator>Javier G. Agustí</dc:creator>
  <cp:lastModifiedBy>Javier G. Agustí</cp:lastModifiedBy>
  <cp:revision>308</cp:revision>
  <cp:lastPrinted>2021-09-13T07:46:59Z</cp:lastPrinted>
  <dcterms:created xsi:type="dcterms:W3CDTF">2011-01-27T07:40:12Z</dcterms:created>
  <dcterms:modified xsi:type="dcterms:W3CDTF">2023-11-17T11:27:49Z</dcterms:modified>
</cp:coreProperties>
</file>